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70" r:id="rId4"/>
    <p:sldId id="281" r:id="rId5"/>
    <p:sldId id="282" r:id="rId6"/>
    <p:sldId id="279" r:id="rId7"/>
    <p:sldId id="284" r:id="rId8"/>
    <p:sldId id="285" r:id="rId9"/>
    <p:sldId id="292" r:id="rId10"/>
    <p:sldId id="287" r:id="rId11"/>
    <p:sldId id="296" r:id="rId12"/>
    <p:sldId id="280" r:id="rId13"/>
    <p:sldId id="295" r:id="rId14"/>
    <p:sldId id="286" r:id="rId15"/>
    <p:sldId id="283" r:id="rId16"/>
    <p:sldId id="293" r:id="rId17"/>
    <p:sldId id="294" r:id="rId18"/>
    <p:sldId id="288" r:id="rId19"/>
    <p:sldId id="290" r:id="rId20"/>
    <p:sldId id="289" r:id="rId21"/>
    <p:sldId id="291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FE8C-0FC1-49E7-B140-75C37B31D137}" type="datetimeFigureOut">
              <a:rPr lang="de-CH" smtClean="0"/>
              <a:t>20.12.2024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804-3005-4759-BFE6-86D7D01C5A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09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ECFFD-A987-E972-5F5A-EAF31E3A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7B1EB7-C949-F47F-E040-88BA6464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500014-005B-2663-F1CB-C9BA8655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4D5B6-EF12-E73F-883D-B98B8C3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8C013E5-80CE-D658-08D9-21A66EDE2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609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AF34E-1599-9420-613D-69A924B1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19EF41-EB08-7A5D-EBDA-1022C255E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4749CE-E80F-A353-E411-CD4784B4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05FD2-458A-2F10-1E34-CD677FC2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59869-94E9-13CB-9599-CE045BD9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EC599B-64FE-00F9-E807-F219D9285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EC039-A293-38AB-9954-7117C80E5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8F989-6859-594E-B318-70BF17D2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631C29-06A5-54EE-67F9-F51AEB3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CFF2D1-A96E-827D-D3B6-EA5A60DD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2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512B5-B9CB-B22E-2E57-5AB97C69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379C8B-A9BA-F62B-D4CC-1392F5AD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1745D-B6D6-FB08-960F-88DE963F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CF8520-5DC1-CC13-E5D2-418E1F6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67B01-EC61-6F6C-3A6E-B3498A11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09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679F4-5225-1DC8-C97E-B00CD1F5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71541-D546-D921-874A-239A8C443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457C8-FF18-CA30-5AEF-DF360AD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066DFA-248D-C60E-4DD6-ABAA11A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D78F79-B2B0-CEE3-3477-1039E4CD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774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845DD-C29A-1824-FD1B-326140C5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4E0DC-3035-5A59-5485-28AA915F3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BF2841-A847-8377-C5F9-2AC1A354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D9B4D-506A-1295-68E5-4C24F055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F25190-2953-5F0C-E274-A58AFA08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2A1265F-6700-78BF-D30C-5D2688BC8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622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15A62-E06A-0811-F8A2-D6325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6EA9E-5865-9ED4-6DAF-2340C6DE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A1A92-4737-BAFE-52D2-47AD7518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5B219-4C78-19AD-F25E-1DBA952B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C93BB8-0498-217D-8560-8E7E9F79A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C24670-CF30-6D03-9881-D76B7393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AA409F-2E63-2C2B-A8E4-A8E2A31F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D6C5FC2-AAC9-E201-2750-3A82546C1F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196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10915-A023-5463-CE2C-D1AC74EC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7E1668-E63C-D202-5FD7-061CF9DD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8ECDD9-3B4F-C127-D9E2-7B0BB23A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8F49FE-3555-6490-904C-69E03DFC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A976C-8563-6CD6-A551-000CBA61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0D716F-79E4-C9F4-D305-6D88E337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718B9-7263-9510-3D8F-235B8C6D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37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0E522-1AA7-CDBC-5563-475E968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CF273-04E2-5EC2-767E-ED42BF62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D2D1A-DD06-65A5-B723-DAFAE34E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E15A5-9D0F-D5F8-24B9-3CDF2E5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ADB0C-69B9-E430-B3D5-6D519420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532447-1F03-B649-A8C9-B8A0CB93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89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0B0-53C3-DD2E-883F-D1912708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B2B1A3-FD1D-5F11-3CCB-BC5F76573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D542F7-C31F-2BD7-1876-CCAAFF6B2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448D0B-45EA-18FF-24AA-7D7ACC4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118FD-42E2-A0E1-7283-919BBAE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D2DD4B-3F7B-99FF-4808-7C5AFB7B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66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42182C-F76C-9BA7-F742-AC5AE397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D1571-5069-BB80-54FF-7B28527BA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FB3A0-CEAC-8D06-817B-76EC48953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0A321-1D90-7A51-3136-79EA1371D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6D6353-81AB-82A7-DE52-55F63528F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DD84-BE97-4D4B-937C-0A89E22A37E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50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cci.ch/" TargetMode="External"/><Relationship Id="rId2" Type="http://schemas.openxmlformats.org/officeDocument/2006/relationships/hyperlink" Target="https://github.com/bracci/Qlockwo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22A384DA-CB2E-082D-5C75-81BE9D4F8BD4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20.12.2024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B7335524-4626-5510-3B54-5A7C94DCF70D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CH" dirty="0" err="1"/>
              <a:t>Bracci</a:t>
            </a:r>
            <a:r>
              <a:rPr lang="de-CH" dirty="0"/>
              <a:t> Electronics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CFF7D3B-D939-7C58-652D-935D13643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>
            <a:normAutofit/>
          </a:bodyPr>
          <a:lstStyle/>
          <a:p>
            <a:r>
              <a:rPr lang="de-CH" dirty="0"/>
              <a:t>Bauanleitung v1.2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5358FC8-F679-AC57-3F1C-C151A55F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>
            <a:normAutofit/>
          </a:bodyPr>
          <a:lstStyle/>
          <a:p>
            <a:r>
              <a:rPr lang="de-CH" dirty="0"/>
              <a:t>Hardware: </a:t>
            </a:r>
            <a:r>
              <a:rPr lang="de-CH" dirty="0" err="1"/>
              <a:t>zytQuadrat</a:t>
            </a:r>
            <a:r>
              <a:rPr lang="de-CH" dirty="0"/>
              <a:t> Mini DIY v2.x</a:t>
            </a:r>
          </a:p>
          <a:p>
            <a:endParaRPr lang="de-CH" dirty="0"/>
          </a:p>
        </p:txBody>
      </p:sp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276B9FC-3A0D-78FB-1B41-9747C1E9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5" y="1194146"/>
            <a:ext cx="3962511" cy="11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7A167219-6379-161E-85B8-41F48850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7" y="3301988"/>
            <a:ext cx="3581673" cy="27894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87C29E1-0C56-302C-79AE-011CC03F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RTC U23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9695872" y="2288807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5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0E10478-E80A-B1FA-E03B-9E1A356E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9610"/>
            <a:ext cx="2845279" cy="278031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81D641C-082B-5A34-8D2A-FF149ABC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BME280 U25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10833999" y="2179783"/>
            <a:ext cx="233218" cy="251606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330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31B0EEA-E59D-0A4F-5284-A6CC4B92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USB-C Modul J1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an USB-C Modul montieren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USB-C Modul in Hauptplatine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8897900-965E-D40E-1EA5-4B868EB639A1}"/>
              </a:ext>
            </a:extLst>
          </p:cNvPr>
          <p:cNvSpPr/>
          <p:nvPr/>
        </p:nvSpPr>
        <p:spPr>
          <a:xfrm>
            <a:off x="10298191" y="2197130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803D1DD-A6B6-EFDC-8819-2AB347E5BB8F}"/>
              </a:ext>
            </a:extLst>
          </p:cNvPr>
          <p:cNvSpPr/>
          <p:nvPr/>
        </p:nvSpPr>
        <p:spPr>
          <a:xfrm>
            <a:off x="9525054" y="3899139"/>
            <a:ext cx="1983588" cy="8618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der unten.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9F83B73-23BC-9CAC-C87B-DA475043E7A7}"/>
              </a:ext>
            </a:extLst>
          </p:cNvPr>
          <p:cNvSpPr/>
          <p:nvPr/>
        </p:nvSpPr>
        <p:spPr>
          <a:xfrm>
            <a:off x="7161606" y="1900008"/>
            <a:ext cx="1983588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bei Schritt 1 nicht zu viel Lötzinn verwenden, damit bei Schritt 2 das USB-C Modul möglichst plan auf der Hauptplatine aufliegt.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498253-6EB6-DBC0-5098-A05437F4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6419"/>
            <a:ext cx="2582333" cy="26095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61E6AC-5D02-2432-68EA-DB0FC0D3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204" y="3546418"/>
            <a:ext cx="2599743" cy="26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667183A9-5DF7-E508-C2AF-164DF2A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23" y="3376307"/>
            <a:ext cx="2562060" cy="2649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A2F6329-DFEC-226E-0EF8-DC586F71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Hohlbuchse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Litzen anlöten an Hohlbuchse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Litzen an </a:t>
            </a:r>
            <a:r>
              <a:rPr lang="de-CH" dirty="0" err="1"/>
              <a:t>Lötpads</a:t>
            </a:r>
            <a:r>
              <a:rPr lang="de-CH" dirty="0"/>
              <a:t> auf Platine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Hohlbuchse montieren und mit Mutter sichern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97F055B-E41A-C531-89D6-9157AD90BF74}"/>
              </a:ext>
            </a:extLst>
          </p:cNvPr>
          <p:cNvSpPr/>
          <p:nvPr/>
        </p:nvSpPr>
        <p:spPr>
          <a:xfrm>
            <a:off x="10076874" y="2161310"/>
            <a:ext cx="257482" cy="23469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26D9FCC-523A-CBCF-A0B1-50AAFDF0A216}"/>
              </a:ext>
            </a:extLst>
          </p:cNvPr>
          <p:cNvSpPr/>
          <p:nvPr/>
        </p:nvSpPr>
        <p:spPr>
          <a:xfrm>
            <a:off x="9609164" y="5027953"/>
            <a:ext cx="1547772" cy="12175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hinten – z.B. bei stehender Anwendung.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6665ADC-6B8D-8437-C380-8E516C9BE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97" y="3359534"/>
            <a:ext cx="251495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4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C95C59-B761-D03B-D601-352B7073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4455EB1-F2E6-459F-EBF1-983F79AC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115" y="5130610"/>
            <a:ext cx="1333686" cy="136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B82CE8-21DA-C951-8895-8EAD966C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Kondensatoren C1~3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895A952-F7B0-D561-107A-852C58E7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Kondensatoren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D22E6-C78E-0961-9161-F32B2763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DB7FD-26E4-0F29-83BF-5E5B51A7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D3C67-0BBF-FA62-07AF-EF61ED0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7F773C4-2A38-51C4-9E00-A462AE5EE864}"/>
              </a:ext>
            </a:extLst>
          </p:cNvPr>
          <p:cNvSpPr/>
          <p:nvPr/>
        </p:nvSpPr>
        <p:spPr>
          <a:xfrm>
            <a:off x="9418782" y="785091"/>
            <a:ext cx="223982" cy="286327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1F97899-3C54-73E5-EF33-437F95DBB16B}"/>
              </a:ext>
            </a:extLst>
          </p:cNvPr>
          <p:cNvSpPr/>
          <p:nvPr/>
        </p:nvSpPr>
        <p:spPr>
          <a:xfrm>
            <a:off x="11120581" y="785091"/>
            <a:ext cx="223982" cy="286327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34F5090-3550-E0C3-04CE-938FCBA8860E}"/>
              </a:ext>
            </a:extLst>
          </p:cNvPr>
          <p:cNvSpPr/>
          <p:nvPr/>
        </p:nvSpPr>
        <p:spPr>
          <a:xfrm>
            <a:off x="10413898" y="216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248180A-FD5A-298E-7038-42B45BDCA7F6}"/>
              </a:ext>
            </a:extLst>
          </p:cNvPr>
          <p:cNvSpPr/>
          <p:nvPr/>
        </p:nvSpPr>
        <p:spPr>
          <a:xfrm>
            <a:off x="8866724" y="4376403"/>
            <a:ext cx="1862539" cy="1015381"/>
          </a:xfrm>
          <a:prstGeom prst="roundRect">
            <a:avLst>
              <a:gd name="adj" fmla="val 114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</a:t>
            </a:r>
            <a:br>
              <a:rPr lang="de-CH" sz="1600" dirty="0"/>
            </a:br>
            <a:r>
              <a:rPr lang="de-CH" sz="1600" dirty="0"/>
              <a:t>Polarität beachten.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Langes Bein zu Markierung «+»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BCFB848-B09E-564B-AECE-B321CA5DF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79" y="3930551"/>
            <a:ext cx="2159476" cy="1769209"/>
          </a:xfrm>
          <a:prstGeom prst="rect">
            <a:avLst/>
          </a:prstGeom>
        </p:spPr>
      </p:pic>
      <p:pic>
        <p:nvPicPr>
          <p:cNvPr id="37" name="Picture 2" descr="EEUFM1V681 | Panasonic Elektrolytkondensator, radial, 680uF, 238uA, 35V,  2.6A | Distrelec Schweiz">
            <a:extLst>
              <a:ext uri="{FF2B5EF4-FFF2-40B4-BE49-F238E27FC236}">
                <a16:creationId xmlns:a16="http://schemas.microsoft.com/office/drawing/2014/main" id="{C69397A7-FA0B-0500-BD22-E2481AC8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7732" flipV="1">
            <a:off x="6534151" y="2285536"/>
            <a:ext cx="3776076" cy="21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68BF46A-2101-C217-77AF-2A13846B07F5}"/>
              </a:ext>
            </a:extLst>
          </p:cNvPr>
          <p:cNvSpPr txBox="1"/>
          <p:nvPr/>
        </p:nvSpPr>
        <p:spPr>
          <a:xfrm>
            <a:off x="7808093" y="4609408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+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EF67C2-5807-7B74-358D-197E44822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7698" y="3704454"/>
            <a:ext cx="2382272" cy="25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8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B7687EB-DDEE-673A-768D-F92AC7EB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63" y="368468"/>
            <a:ext cx="2157662" cy="21378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EE7DE0-1B94-CF85-3A2F-D5FDF0F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Button S1~3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F3B34865-BA54-C676-2CC6-028B93A8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Buttons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721BD-934F-B9CE-2203-472C9313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19072-A00D-6757-0E5E-150570B9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6C519-6788-15D5-EEF1-1060FD1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B45B8E2-4A7C-CEBF-2CF6-8CD393292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74"/>
          <a:stretch/>
        </p:blipFill>
        <p:spPr>
          <a:xfrm>
            <a:off x="8763000" y="3905691"/>
            <a:ext cx="1581150" cy="1958387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5A36B53-4C0B-2786-821F-989AFBB8960C}"/>
              </a:ext>
            </a:extLst>
          </p:cNvPr>
          <p:cNvSpPr/>
          <p:nvPr/>
        </p:nvSpPr>
        <p:spPr>
          <a:xfrm>
            <a:off x="7774480" y="5047993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DB0E836-B82A-D08E-5AD1-9A61902C6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56" t="13263" r="10188" b="14623"/>
          <a:stretch/>
        </p:blipFill>
        <p:spPr>
          <a:xfrm>
            <a:off x="1093617" y="3919934"/>
            <a:ext cx="2553057" cy="19441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63AE10-227A-FF16-C9ED-2B153EBE64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68" b="13091"/>
          <a:stretch/>
        </p:blipFill>
        <p:spPr>
          <a:xfrm>
            <a:off x="3912934" y="3924958"/>
            <a:ext cx="2487865" cy="1939120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1A7D889-F7E0-3657-DC6F-A85235A638CC}"/>
              </a:ext>
            </a:extLst>
          </p:cNvPr>
          <p:cNvSpPr/>
          <p:nvPr/>
        </p:nvSpPr>
        <p:spPr>
          <a:xfrm>
            <a:off x="9325554" y="1938642"/>
            <a:ext cx="209549" cy="344041"/>
          </a:xfrm>
          <a:prstGeom prst="roundRect">
            <a:avLst>
              <a:gd name="adj" fmla="val 1832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E60A65E-C737-EB9A-D73A-3D1903C334AF}"/>
              </a:ext>
            </a:extLst>
          </p:cNvPr>
          <p:cNvSpPr/>
          <p:nvPr/>
        </p:nvSpPr>
        <p:spPr>
          <a:xfrm>
            <a:off x="11224783" y="1994480"/>
            <a:ext cx="209549" cy="214313"/>
          </a:xfrm>
          <a:prstGeom prst="roundRect">
            <a:avLst>
              <a:gd name="adj" fmla="val 1605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8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161D74A-1A04-A68E-A81B-02944F72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228C6-82BE-4B4A-FC97-31952DAB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Module U23/24/25 stecken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0B25B-BC8C-8105-D594-C028907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A558-9C36-80E4-8CC4-2DFCA09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DE521-0B88-8763-7A27-90BF1ADB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BC8BB0-AD27-E3B4-EAE6-A0647E4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16</a:t>
            </a:fld>
            <a:endParaRPr lang="de-CH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37F27B7-C74B-828F-E392-659249478B9B}"/>
              </a:ext>
            </a:extLst>
          </p:cNvPr>
          <p:cNvSpPr/>
          <p:nvPr/>
        </p:nvSpPr>
        <p:spPr>
          <a:xfrm>
            <a:off x="9652000" y="2153258"/>
            <a:ext cx="341745" cy="261872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783BCFC-E82F-9EF1-F4A1-B08DE7068627}"/>
              </a:ext>
            </a:extLst>
          </p:cNvPr>
          <p:cNvSpPr/>
          <p:nvPr/>
        </p:nvSpPr>
        <p:spPr>
          <a:xfrm>
            <a:off x="10753181" y="2153259"/>
            <a:ext cx="341745" cy="26187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8B72419-4106-76BC-BD52-E1377C509E31}"/>
              </a:ext>
            </a:extLst>
          </p:cNvPr>
          <p:cNvSpPr/>
          <p:nvPr/>
        </p:nvSpPr>
        <p:spPr>
          <a:xfrm>
            <a:off x="9310255" y="1559751"/>
            <a:ext cx="341745" cy="530039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BED36D1-2ACA-82B9-7F8C-839D64A9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385" y="1698116"/>
            <a:ext cx="6226560" cy="4665799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6D201AA-F914-D41A-A835-04897DE775A9}"/>
              </a:ext>
            </a:extLst>
          </p:cNvPr>
          <p:cNvSpPr/>
          <p:nvPr/>
        </p:nvSpPr>
        <p:spPr>
          <a:xfrm>
            <a:off x="2320507" y="1818197"/>
            <a:ext cx="1414732" cy="1382203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DF791A0-856F-1E1D-7806-D454665EA881}"/>
              </a:ext>
            </a:extLst>
          </p:cNvPr>
          <p:cNvSpPr/>
          <p:nvPr/>
        </p:nvSpPr>
        <p:spPr>
          <a:xfrm>
            <a:off x="6745857" y="5253487"/>
            <a:ext cx="1178944" cy="955667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93555EC-13B4-1947-559F-D6ED54EBBAA5}"/>
              </a:ext>
            </a:extLst>
          </p:cNvPr>
          <p:cNvSpPr/>
          <p:nvPr/>
        </p:nvSpPr>
        <p:spPr>
          <a:xfrm>
            <a:off x="2654061" y="3733014"/>
            <a:ext cx="1178944" cy="955667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700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9246775-9FE6-6B58-0F8E-37C769EE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374" y="1671946"/>
            <a:ext cx="4583101" cy="45050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5A4492-9418-4CDE-942B-EB24569B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fertig!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973-5FDB-B39E-3D7B-A6142237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0700" cy="4351338"/>
          </a:xfrm>
        </p:spPr>
        <p:txBody>
          <a:bodyPr/>
          <a:lstStyle/>
          <a:p>
            <a:r>
              <a:rPr lang="de-CH" dirty="0"/>
              <a:t>Die Platine ist damit schon mal geschafft!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513A9F-6781-374E-7470-EB45075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65B10-FDFD-42C2-E40F-BEF2D6F6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4CFE8D-E050-AF13-D627-8E89D50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17</a:t>
            </a:fld>
            <a:endParaRPr lang="de-CH"/>
          </a:p>
        </p:txBody>
      </p:sp>
      <p:pic>
        <p:nvPicPr>
          <p:cNvPr id="2050" name="Picture 2" descr="Party Popper Emoji Vektor eps jpg png svg - Etsy Schweiz">
            <a:extLst>
              <a:ext uri="{FF2B5EF4-FFF2-40B4-BE49-F238E27FC236}">
                <a16:creationId xmlns:a16="http://schemas.microsoft.com/office/drawing/2014/main" id="{1C769012-2779-5E0A-4B21-A2EF943F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8" y="2073275"/>
            <a:ext cx="5524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8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F4194-B2BB-EF62-36F2-0FEE020E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Gewindehülsen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353BF64-E25E-C7C3-B025-BDDE79CA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Gewindehülsen einpressen oder mit einem Kunststoffhammer einschlagen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71B61A-AB69-171B-6C80-DE03DABF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6EF87-34DB-2AF1-8221-81A007B3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3913B-2ED9-E037-B646-281D4FB2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885D70-8732-D984-37CD-28EF76B6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02" y="3058903"/>
            <a:ext cx="390579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91D1D-750B-4396-FFA4-62F176E5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Bestückte Platine montieren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9C318471-27B7-51A2-49D8-AE97669B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Platine einlegen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Schrauben eindrehen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98CA4-B854-AEEB-CAA1-8FF0A452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37E18D-B2DC-79A5-AE23-B1B3BAA0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B36DDE-9FDB-B316-CF72-73E16841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EAF864-0F53-49FE-938E-AFA830AF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332" y="1690687"/>
            <a:ext cx="4141468" cy="46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5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b="1" dirty="0"/>
              <a:t>Herzlichen Glückwunsch zur </a:t>
            </a:r>
            <a:r>
              <a:rPr lang="de-CH" sz="4000" b="1" dirty="0" err="1"/>
              <a:t>zytQuadrat</a:t>
            </a:r>
            <a:r>
              <a:rPr lang="de-CH" sz="4000" b="1" dirty="0"/>
              <a:t> </a:t>
            </a:r>
            <a:r>
              <a:rPr lang="de-CH" sz="4000" b="1" dirty="0" err="1"/>
              <a:t>Wortuhr</a:t>
            </a:r>
            <a:r>
              <a:rPr lang="de-CH" sz="4000" b="1" dirty="0"/>
              <a:t>!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Top-Features:</a:t>
            </a:r>
          </a:p>
          <a:p>
            <a:r>
              <a:rPr lang="de-CH" dirty="0"/>
              <a:t>Uhrzeit in Worten</a:t>
            </a:r>
          </a:p>
          <a:p>
            <a:r>
              <a:rPr lang="de-CH" dirty="0"/>
              <a:t>Bedienung via Infrarot Fernbedienung, Webinterface oder über Taster auf der Rückseite der Uhr</a:t>
            </a:r>
          </a:p>
          <a:p>
            <a:r>
              <a:rPr lang="de-CH" dirty="0"/>
              <a:t>automatische Helligkeitsregelung</a:t>
            </a:r>
          </a:p>
          <a:p>
            <a:r>
              <a:rPr lang="de-CH" dirty="0"/>
              <a:t>Info zum Raumklima</a:t>
            </a:r>
          </a:p>
          <a:p>
            <a:r>
              <a:rPr lang="de-CH" dirty="0"/>
              <a:t>Info zur Umgebung</a:t>
            </a:r>
          </a:p>
          <a:p>
            <a:r>
              <a:rPr lang="de-CH" dirty="0"/>
              <a:t>Hochpräzise Uhrzeit (Uhrenquarz, Synchronisierung mit Zeitserver)</a:t>
            </a:r>
          </a:p>
          <a:p>
            <a:r>
              <a:rPr lang="de-CH" dirty="0"/>
              <a:t>Events (Jahrestage mit Lauftexten und Animationen)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F7F27797-E9D7-5E01-49B2-602B3B09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71420-01AB-B8DC-0BAA-985B845E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Magnete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9010D6-89E8-0C4C-2304-D2306426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655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Magnete von Hand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Magnete bündig zur weissen Gehäuseoberfläche einpressen (z.B. mit Hilfe eines Stücks Kantholz)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8D0B3D-D0A6-2BEE-5BC7-A20EF235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718BBB-18ED-C542-6492-E84561EE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3F738-32B9-A1D5-1E36-A6FA96A1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133BBBC-9B8D-FA4C-8C4D-950647915B53}"/>
              </a:ext>
            </a:extLst>
          </p:cNvPr>
          <p:cNvSpPr/>
          <p:nvPr/>
        </p:nvSpPr>
        <p:spPr>
          <a:xfrm>
            <a:off x="838200" y="3721100"/>
            <a:ext cx="3708400" cy="2304257"/>
          </a:xfrm>
          <a:prstGeom prst="roundRect">
            <a:avLst>
              <a:gd name="adj" fmla="val 89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falls bei nicht-magnetischen Frontplatten rückseitig Metallscheiben aufgeklebt werden -&gt; einzelne Metallscheibe auf</a:t>
            </a:r>
          </a:p>
          <a:p>
            <a:pPr algn="ctr"/>
            <a:r>
              <a:rPr lang="de-CH" dirty="0"/>
              <a:t>Magnet legen und bündig einpressen. So wird sichergestellt, dass die Magnete nicht zu tief eingepresst werden.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79759A-5A78-8F1A-1AF7-A9C41D1F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63" y="1825625"/>
            <a:ext cx="3668725" cy="42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6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1F702-14D2-932D-E9AD-1A126EB7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Funktionstest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49E5EE1-F025-4B0A-8704-E39D6E25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Uhr mit Strom versorgen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Bedienungsanleitung befolgen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81BBE-DD21-7719-9318-29375B83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884E-5E2E-921E-225B-E569C302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F89D6-5DBB-609D-A5A9-2E98438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21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1C4277-40AA-8E7A-ADA2-F63E83F12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19"/>
          <a:stretch/>
        </p:blipFill>
        <p:spPr>
          <a:xfrm>
            <a:off x="6096000" y="1825625"/>
            <a:ext cx="5190837" cy="39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A15578E8-C0D3-C7EE-FE17-310A9265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13319-CCA9-BC56-57A0-153EFA36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CH" dirty="0"/>
              <a:t>Weitere, technische Informationen (z.B. Web-API, Source Code): </a:t>
            </a:r>
          </a:p>
          <a:p>
            <a:r>
              <a:rPr lang="en-US" dirty="0">
                <a:hlinkClick r:id="rId2"/>
              </a:rPr>
              <a:t>https://github.com/bracci/Qlockwork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Bracci</a:t>
            </a:r>
            <a:r>
              <a:rPr lang="en-US" dirty="0"/>
              <a:t> Electronics (</a:t>
            </a:r>
            <a:r>
              <a:rPr lang="en-US" dirty="0">
                <a:hlinkClick r:id="rId3"/>
              </a:rPr>
              <a:t>https://bracci.ch</a:t>
            </a:r>
            <a:r>
              <a:rPr lang="en-US" dirty="0"/>
              <a:t>)</a:t>
            </a:r>
          </a:p>
          <a:p>
            <a:r>
              <a:rPr lang="en-US" dirty="0"/>
              <a:t>Manuel Bracher</a:t>
            </a:r>
          </a:p>
          <a:p>
            <a:r>
              <a:rPr lang="en-US" dirty="0" err="1"/>
              <a:t>Stegmattstrasse</a:t>
            </a:r>
            <a:r>
              <a:rPr lang="en-US" dirty="0"/>
              <a:t> 14</a:t>
            </a:r>
          </a:p>
          <a:p>
            <a:r>
              <a:rPr lang="en-US" dirty="0"/>
              <a:t>3457 </a:t>
            </a:r>
            <a:r>
              <a:rPr lang="en-US" dirty="0" err="1"/>
              <a:t>Wasen</a:t>
            </a:r>
            <a:endParaRPr lang="en-US" dirty="0"/>
          </a:p>
          <a:p>
            <a:r>
              <a:rPr lang="en-US" dirty="0"/>
              <a:t>Schweiz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1A258-1057-79FD-36CF-826D7E89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1FBD1-9E4A-D086-9AA4-3D35ECBC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4FD2A-3AF3-6F9C-FA09-A37A95D6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04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Lieferumfang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Autofit/>
          </a:bodyPr>
          <a:lstStyle/>
          <a:p>
            <a:r>
              <a:rPr lang="de-CH" sz="1600" dirty="0"/>
              <a:t>1x Elektronik Platine unbestückt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pPr lvl="1"/>
            <a:r>
              <a:rPr lang="de-CH" sz="1200" dirty="0"/>
              <a:t>2x </a:t>
            </a:r>
            <a:r>
              <a:rPr lang="de-CH" sz="1200" dirty="0" err="1"/>
              <a:t>Buchsenleiste</a:t>
            </a:r>
            <a:r>
              <a:rPr lang="de-CH" sz="1200" dirty="0"/>
              <a:t> zu </a:t>
            </a:r>
            <a:r>
              <a:rPr lang="de-CH" sz="1200" dirty="0" err="1"/>
              <a:t>Wemos</a:t>
            </a:r>
            <a:r>
              <a:rPr lang="de-CH" sz="1200" dirty="0"/>
              <a:t> Controller Modul</a:t>
            </a:r>
          </a:p>
          <a:p>
            <a:pPr lvl="1"/>
            <a:r>
              <a:rPr lang="de-CH" sz="1200" dirty="0"/>
              <a:t>2x Stiftleiste zu </a:t>
            </a:r>
            <a:r>
              <a:rPr lang="de-CH" sz="1200" dirty="0" err="1"/>
              <a:t>Wemos</a:t>
            </a:r>
            <a:r>
              <a:rPr lang="de-CH" sz="1200" dirty="0"/>
              <a:t> Controller Modul</a:t>
            </a:r>
          </a:p>
          <a:p>
            <a:r>
              <a:rPr lang="de-CH" sz="1600" dirty="0"/>
              <a:t>1x DS3231 Modul mit integrierter Stützbatterie</a:t>
            </a:r>
          </a:p>
          <a:p>
            <a:pPr lvl="1"/>
            <a:r>
              <a:rPr lang="de-CH" sz="1200" dirty="0"/>
              <a:t>1x Stiftleiste zu DS3231 Modul</a:t>
            </a:r>
          </a:p>
          <a:p>
            <a:r>
              <a:rPr lang="de-CH" sz="1600" dirty="0"/>
              <a:t>1x DC-Buchse</a:t>
            </a:r>
          </a:p>
          <a:p>
            <a:r>
              <a:rPr lang="de-CH" sz="1600" dirty="0"/>
              <a:t>1x USB-C Buchse</a:t>
            </a:r>
          </a:p>
          <a:p>
            <a:pPr lvl="1"/>
            <a:r>
              <a:rPr lang="de-CH" sz="1200" dirty="0"/>
              <a:t>1x Stiftleiste zu USB-C Buchse</a:t>
            </a:r>
          </a:p>
          <a:p>
            <a:r>
              <a:rPr lang="de-CH" sz="1600" dirty="0"/>
              <a:t>2m LED Strip WS2812B-V5</a:t>
            </a:r>
          </a:p>
          <a:p>
            <a:r>
              <a:rPr lang="de-CH" sz="1600" dirty="0"/>
              <a:t>4x LED-Chip WS2812B-V5</a:t>
            </a:r>
          </a:p>
          <a:p>
            <a:r>
              <a:rPr lang="de-CH" sz="1600" dirty="0"/>
              <a:t>3x Elko</a:t>
            </a:r>
          </a:p>
          <a:p>
            <a:r>
              <a:rPr lang="de-CH" sz="1600" dirty="0"/>
              <a:t>1x IR-Empfänger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FD866-7EB1-B4DD-CCBA-BD2E4400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</p:spPr>
        <p:txBody>
          <a:bodyPr>
            <a:normAutofit lnSpcReduction="10000"/>
          </a:bodyPr>
          <a:lstStyle/>
          <a:p>
            <a:r>
              <a:rPr lang="de-CH" sz="1600" dirty="0"/>
              <a:t>1x </a:t>
            </a:r>
            <a:r>
              <a:rPr lang="de-CH" sz="1600" dirty="0" err="1"/>
              <a:t>Phototransistor</a:t>
            </a:r>
            <a:endParaRPr lang="de-CH" sz="1600" dirty="0"/>
          </a:p>
          <a:p>
            <a:r>
              <a:rPr lang="de-CH" sz="1600" dirty="0"/>
              <a:t>3x Taster lang</a:t>
            </a:r>
          </a:p>
          <a:p>
            <a:r>
              <a:rPr lang="de-CH" sz="1600" dirty="0"/>
              <a:t>3x Taster kurz</a:t>
            </a:r>
          </a:p>
          <a:p>
            <a:r>
              <a:rPr lang="de-CH" sz="1600" dirty="0"/>
              <a:t>1x Gehäuse PRO mit Kantenumleimer schwarz oder weiss (optional)</a:t>
            </a:r>
          </a:p>
          <a:p>
            <a:pPr lvl="1"/>
            <a:r>
              <a:rPr lang="de-CH" sz="1200" dirty="0"/>
              <a:t>9x Einschlaghülsen Kunststoff</a:t>
            </a:r>
          </a:p>
          <a:p>
            <a:pPr lvl="1"/>
            <a:r>
              <a:rPr lang="de-CH" sz="1200" dirty="0"/>
              <a:t>9x Schrauben</a:t>
            </a:r>
          </a:p>
          <a:p>
            <a:r>
              <a:rPr lang="de-CH" sz="1600" dirty="0"/>
              <a:t>1x Netzteil mit 1.5m und USB-C Stecker (optional)</a:t>
            </a:r>
          </a:p>
          <a:p>
            <a:r>
              <a:rPr lang="de-CH" sz="1600" dirty="0"/>
              <a:t>1x Netzteil mit 1.5m und Hohlstecker 5.5/2.1mm (optional)</a:t>
            </a:r>
          </a:p>
          <a:p>
            <a:r>
              <a:rPr lang="de-CH" sz="1600" dirty="0"/>
              <a:t>1x Fernbedienung (optional)</a:t>
            </a:r>
          </a:p>
          <a:p>
            <a:r>
              <a:rPr lang="de-CH" sz="1600" dirty="0"/>
              <a:t>6x Magnete (optional)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Diffusorfolie</a:t>
            </a:r>
            <a:r>
              <a:rPr lang="de-CH" sz="1600" dirty="0"/>
              <a:t> (optional)</a:t>
            </a:r>
          </a:p>
          <a:p>
            <a:r>
              <a:rPr lang="de-CH" sz="1600" dirty="0"/>
              <a:t>1x BME280 (optional</a:t>
            </a:r>
            <a:endParaRPr lang="de-CH" sz="1200" dirty="0"/>
          </a:p>
          <a:p>
            <a:pPr lvl="1"/>
            <a:r>
              <a:rPr lang="de-CH" sz="1200" dirty="0"/>
              <a:t>1x Stiftleiste zu BME280</a:t>
            </a:r>
          </a:p>
          <a:p>
            <a:pPr lvl="1"/>
            <a:r>
              <a:rPr lang="de-CH" sz="1200" dirty="0"/>
              <a:t>1x </a:t>
            </a:r>
            <a:r>
              <a:rPr lang="de-CH" sz="1200" dirty="0" err="1"/>
              <a:t>Buchsenleiste</a:t>
            </a:r>
            <a:r>
              <a:rPr lang="de-CH" sz="1200" dirty="0"/>
              <a:t> zu BME280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6AB13725-9A16-794C-B640-14161227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 err="1"/>
              <a:t>Bracci</a:t>
            </a:r>
            <a:r>
              <a:rPr lang="de-DE" dirty="0"/>
              <a:t> Electronics</a:t>
            </a:r>
            <a:endParaRPr lang="de-CH" dirty="0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809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9F65F22-220F-9410-2AB5-BF757FDE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9AC9A1D-2292-73F0-3718-27FA4DF0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81" y="3864320"/>
            <a:ext cx="1933515" cy="2396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6404D-B327-C235-1343-56A812B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D3~13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7E17E65-C9BD-D62D-7C0B-CCCEDFD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LED-Streifen zuschneiden (11 Streifen à 10 LEDs)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Rückseitige Folie abziehen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Streifen auf Platine kleben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An allen Enden 3 Kontakte verlöten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D2731B-EED1-4276-069B-73B78B8E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99254-C32D-18C3-CAF2-1007721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C4D9AB-F90B-E0D2-C984-365BE07E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92D8597-6FCE-9D03-687E-9B435D266764}"/>
              </a:ext>
            </a:extLst>
          </p:cNvPr>
          <p:cNvSpPr/>
          <p:nvPr/>
        </p:nvSpPr>
        <p:spPr>
          <a:xfrm>
            <a:off x="9605818" y="581891"/>
            <a:ext cx="1568460" cy="1649865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0787DA8-2A6C-B989-4705-C119F2EB214D}"/>
              </a:ext>
            </a:extLst>
          </p:cNvPr>
          <p:cNvSpPr/>
          <p:nvPr/>
        </p:nvSpPr>
        <p:spPr>
          <a:xfrm>
            <a:off x="3759477" y="5114441"/>
            <a:ext cx="1795288" cy="124190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Pfeilrichtung auf LED-Streifen und Platine muss übereinstimmen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6D80744-CA67-1D8C-2FA5-F1AFF70903D6}"/>
              </a:ext>
            </a:extLst>
          </p:cNvPr>
          <p:cNvSpPr/>
          <p:nvPr/>
        </p:nvSpPr>
        <p:spPr>
          <a:xfrm>
            <a:off x="5627264" y="4419122"/>
            <a:ext cx="561785" cy="614786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45185F6-C695-675A-580E-BC400A9EDEC5}"/>
              </a:ext>
            </a:extLst>
          </p:cNvPr>
          <p:cNvSpPr/>
          <p:nvPr/>
        </p:nvSpPr>
        <p:spPr>
          <a:xfrm>
            <a:off x="5222929" y="3983064"/>
            <a:ext cx="453980" cy="436058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9410BC-EF61-A880-F666-0A3FB096E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800" y="3287396"/>
            <a:ext cx="3857081" cy="29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FB6D103-DB94-EA7C-9FAC-3F208216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D210-294A-82BA-37FC-DE534344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5063">
            <a:off x="1544477" y="3347508"/>
            <a:ext cx="2935637" cy="29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4E58760-047D-A330-C601-3C6B1483C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7" t="11613" r="9581" b="11300"/>
          <a:stretch/>
        </p:blipFill>
        <p:spPr>
          <a:xfrm>
            <a:off x="4368800" y="2623043"/>
            <a:ext cx="1997842" cy="18211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11CEEC-D9AD-465A-02C6-E8BC1AE3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D1~2 &amp; D14~15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364669F-BF3D-3A8E-1BB9-1D65C84A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2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LEDs verlöten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07679-63CD-C0A2-DE7A-FBB057AF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AA5D9F-A999-07AC-82C3-40D29768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42530-3ADB-5DE5-B2D4-008B8E54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51C601-B4A9-6259-B1FF-5A239B23F7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05" t="26649"/>
          <a:stretch/>
        </p:blipFill>
        <p:spPr>
          <a:xfrm>
            <a:off x="9476824" y="2670444"/>
            <a:ext cx="1876976" cy="177379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101D37A-F1DB-3FEC-2E05-C0A6A71E47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76" t="17008" r="13194" b="12318"/>
          <a:stretch/>
        </p:blipFill>
        <p:spPr>
          <a:xfrm>
            <a:off x="9476824" y="4515936"/>
            <a:ext cx="1876976" cy="1867545"/>
          </a:xfrm>
          <a:prstGeom prst="rect">
            <a:avLst/>
          </a:prstGeom>
        </p:spPr>
      </p:pic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43AD2CC7-EEF2-7875-D2F8-CDC008EC2C21}"/>
              </a:ext>
            </a:extLst>
          </p:cNvPr>
          <p:cNvSpPr/>
          <p:nvPr/>
        </p:nvSpPr>
        <p:spPr>
          <a:xfrm>
            <a:off x="9340862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F6131CC-E3A7-7A05-00CD-2A5AED9DAF26}"/>
              </a:ext>
            </a:extLst>
          </p:cNvPr>
          <p:cNvSpPr/>
          <p:nvPr/>
        </p:nvSpPr>
        <p:spPr>
          <a:xfrm>
            <a:off x="11283049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5B839A8C-F645-415A-DCC2-DCF72DB7FD6B}"/>
              </a:ext>
            </a:extLst>
          </p:cNvPr>
          <p:cNvSpPr/>
          <p:nvPr/>
        </p:nvSpPr>
        <p:spPr>
          <a:xfrm>
            <a:off x="9335450" y="2316518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4B575DF5-03F0-EC6E-DBE0-7D15B0729436}"/>
              </a:ext>
            </a:extLst>
          </p:cNvPr>
          <p:cNvSpPr/>
          <p:nvPr/>
        </p:nvSpPr>
        <p:spPr>
          <a:xfrm>
            <a:off x="11283049" y="2316519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9E417BF-D996-43BB-C2FB-6D63C4C27EC3}"/>
              </a:ext>
            </a:extLst>
          </p:cNvPr>
          <p:cNvSpPr/>
          <p:nvPr/>
        </p:nvSpPr>
        <p:spPr>
          <a:xfrm>
            <a:off x="8374555" y="3962107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727E2870-394A-D358-566A-357DD93946B9}"/>
              </a:ext>
            </a:extLst>
          </p:cNvPr>
          <p:cNvSpPr/>
          <p:nvPr/>
        </p:nvSpPr>
        <p:spPr>
          <a:xfrm>
            <a:off x="4234345" y="4969752"/>
            <a:ext cx="1788347" cy="1128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</a:t>
            </a:r>
          </a:p>
          <a:p>
            <a:r>
              <a:rPr lang="de-CH" dirty="0"/>
              <a:t>Ausrichtung der angeschrägten Ecke beachten 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878C9F6-9F5A-7E49-E616-D6D85553F784}"/>
              </a:ext>
            </a:extLst>
          </p:cNvPr>
          <p:cNvCxnSpPr>
            <a:cxnSpLocks/>
          </p:cNvCxnSpPr>
          <p:nvPr/>
        </p:nvCxnSpPr>
        <p:spPr>
          <a:xfrm>
            <a:off x="1944785" y="3426582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9F1FA7C2-38B4-50DF-6E03-5937E5BBC7E8}"/>
              </a:ext>
            </a:extLst>
          </p:cNvPr>
          <p:cNvCxnSpPr>
            <a:cxnSpLocks/>
          </p:cNvCxnSpPr>
          <p:nvPr/>
        </p:nvCxnSpPr>
        <p:spPr>
          <a:xfrm flipV="1">
            <a:off x="4914900" y="3048206"/>
            <a:ext cx="676163" cy="328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E3C4FC-FA94-B887-D9AF-59334104FA92}"/>
              </a:ext>
            </a:extLst>
          </p:cNvPr>
          <p:cNvCxnSpPr>
            <a:cxnSpLocks/>
          </p:cNvCxnSpPr>
          <p:nvPr/>
        </p:nvCxnSpPr>
        <p:spPr>
          <a:xfrm>
            <a:off x="5018506" y="2827243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6966605-7F67-D02D-70D1-A6846423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2EB42C9-BA6F-051D-4A2A-228AD33ED6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7" r="32843" b="71708"/>
          <a:stretch/>
        </p:blipFill>
        <p:spPr>
          <a:xfrm rot="16200000">
            <a:off x="9009925" y="4144407"/>
            <a:ext cx="957316" cy="6738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</a:t>
            </a:r>
            <a:r>
              <a:rPr lang="de-CH" dirty="0" err="1"/>
              <a:t>Phototransistor</a:t>
            </a:r>
            <a:r>
              <a:rPr lang="de-CH" dirty="0"/>
              <a:t> Q1~22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471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Phototransistor</a:t>
            </a:r>
            <a:r>
              <a:rPr lang="de-CH" dirty="0"/>
              <a:t> an gewünschter Stelle (Q1~22) montieren</a:t>
            </a:r>
          </a:p>
          <a:p>
            <a:pPr lvl="1"/>
            <a:r>
              <a:rPr lang="de-CH" b="1" dirty="0"/>
              <a:t>Default ist Q6, ansonsten muss die Firmware angepasst werden.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1026" name="Picture 2" descr="TEPT4400">
            <a:extLst>
              <a:ext uri="{FF2B5EF4-FFF2-40B4-BE49-F238E27FC236}">
                <a16:creationId xmlns:a16="http://schemas.microsoft.com/office/drawing/2014/main" id="{FE936F14-FE59-9367-4D53-BF747998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4494" flipH="1">
            <a:off x="5891650" y="1773918"/>
            <a:ext cx="3721355" cy="37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23A72F-52F4-12A6-1BB2-C8541026D9D5}"/>
              </a:ext>
            </a:extLst>
          </p:cNvPr>
          <p:cNvSpPr txBox="1"/>
          <p:nvPr/>
        </p:nvSpPr>
        <p:spPr>
          <a:xfrm>
            <a:off x="7903553" y="5406869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A6409D-A2D8-CB18-AF64-24AA8FEEB38A}"/>
              </a:ext>
            </a:extLst>
          </p:cNvPr>
          <p:cNvSpPr txBox="1"/>
          <p:nvPr/>
        </p:nvSpPr>
        <p:spPr>
          <a:xfrm rot="16200000">
            <a:off x="9333068" y="3983053"/>
            <a:ext cx="45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F119C92-FACE-761F-A1D6-AB4779AFF94B}"/>
              </a:ext>
            </a:extLst>
          </p:cNvPr>
          <p:cNvCxnSpPr>
            <a:cxnSpLocks/>
          </p:cNvCxnSpPr>
          <p:nvPr/>
        </p:nvCxnSpPr>
        <p:spPr>
          <a:xfrm>
            <a:off x="9292273" y="3795397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44F8E59-35B3-5247-421F-84A4AD250198}"/>
              </a:ext>
            </a:extLst>
          </p:cNvPr>
          <p:cNvSpPr/>
          <p:nvPr/>
        </p:nvSpPr>
        <p:spPr>
          <a:xfrm>
            <a:off x="8838341" y="5135154"/>
            <a:ext cx="1795288" cy="9573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Kurzes Bein zu Markierung «</a:t>
            </a:r>
            <a:r>
              <a:rPr lang="de-CH" dirty="0">
                <a:solidFill>
                  <a:schemeClr val="bg1"/>
                </a:solidFill>
              </a:rPr>
              <a:t>C</a:t>
            </a:r>
            <a:r>
              <a:rPr lang="de-CH" dirty="0"/>
              <a:t>»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F3D2C76-D566-422A-C96B-DA64E68A78AE}"/>
              </a:ext>
            </a:extLst>
          </p:cNvPr>
          <p:cNvSpPr/>
          <p:nvPr/>
        </p:nvSpPr>
        <p:spPr>
          <a:xfrm>
            <a:off x="9595555" y="1865745"/>
            <a:ext cx="1569155" cy="272917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288597-0BB9-EE09-BDC4-8D03AE7A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413" y="4121552"/>
            <a:ext cx="1981477" cy="1762371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70373E0-11EF-8AA7-E4C8-6AE1DFC0ED3A}"/>
              </a:ext>
            </a:extLst>
          </p:cNvPr>
          <p:cNvSpPr/>
          <p:nvPr/>
        </p:nvSpPr>
        <p:spPr>
          <a:xfrm>
            <a:off x="2595966" y="4959972"/>
            <a:ext cx="2528754" cy="13519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</a:t>
            </a:r>
            <a:r>
              <a:rPr lang="de-CH" dirty="0" err="1"/>
              <a:t>Photoresistor</a:t>
            </a:r>
            <a:r>
              <a:rPr lang="de-CH" dirty="0"/>
              <a:t> leicht gegen die LED drücken, damit später das Gehäuse nicht damit kollidiert. </a:t>
            </a:r>
          </a:p>
        </p:txBody>
      </p:sp>
    </p:spTree>
    <p:extLst>
      <p:ext uri="{BB962C8B-B14F-4D97-AF65-F5344CB8AC3E}">
        <p14:creationId xmlns:p14="http://schemas.microsoft.com/office/powerpoint/2010/main" val="296830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FA4027A-451A-6D93-0A24-87937E50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3EBBCE-DA49-B1DB-964E-1FC7D972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Infrarotempfänger U1~22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5A38227-6C5C-EF7C-0CC1-5D57E89E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879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Beine des IR-Empfängers rechtwinklig biegen</a:t>
            </a:r>
          </a:p>
          <a:p>
            <a:pPr marL="457200" lvl="1" indent="0">
              <a:buNone/>
            </a:pPr>
            <a:r>
              <a:rPr lang="de-CH" dirty="0"/>
              <a:t>	Der «Kopf» sollte in der Mitte der LED zu liegen 	kommen.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IR-Empfänger an gewünschter Stelle (U1~22) anlöten</a:t>
            </a:r>
          </a:p>
          <a:p>
            <a:pPr lvl="1"/>
            <a:r>
              <a:rPr lang="de-CH" dirty="0"/>
              <a:t>vorzugsweise bei einer LED, die nie leuchtet 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6BB77-C729-53E7-7FD8-4A4393C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29E91-D22F-BD75-1780-398BCB68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20F74-849E-C0C5-3260-41FD0EA0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95399F0-4B70-FCE1-C75F-AA851292842A}"/>
              </a:ext>
            </a:extLst>
          </p:cNvPr>
          <p:cNvSpPr/>
          <p:nvPr/>
        </p:nvSpPr>
        <p:spPr>
          <a:xfrm>
            <a:off x="9595555" y="1865745"/>
            <a:ext cx="1569155" cy="272917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7DA6E0-3C06-6EC0-114E-282FE1EC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88" y="4449562"/>
            <a:ext cx="1699314" cy="190678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DD2600-0FC1-A5D3-47D9-06666AF88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725" y="4451084"/>
            <a:ext cx="231489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0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340837F-F91A-ABA6-B37E-B986AA5F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65784E3D-9B4D-5A8F-F36E-EF471D51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24" y="3305222"/>
            <a:ext cx="3164054" cy="2567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Stiftleisten an Controller-Modul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7529898" y="4792550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Pro Stiftleiste erst einmal nur 1 Pin anlöten, dann unter Heizen der Lötstelle Stiftleiste senkrecht zum Modul ausrichten.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14D4879-AF4D-862F-F9FA-7F2AEA1DE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r="14455"/>
          <a:stretch/>
        </p:blipFill>
        <p:spPr>
          <a:xfrm>
            <a:off x="4693180" y="3305222"/>
            <a:ext cx="2336085" cy="21196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A9161D0-AADC-51B6-F874-F8091F371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12" y="3305222"/>
            <a:ext cx="3432790" cy="2119623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FCA2C40-7BB9-1A1D-C45A-A1C9A7E7B866}"/>
              </a:ext>
            </a:extLst>
          </p:cNvPr>
          <p:cNvCxnSpPr>
            <a:cxnSpLocks/>
          </p:cNvCxnSpPr>
          <p:nvPr/>
        </p:nvCxnSpPr>
        <p:spPr>
          <a:xfrm>
            <a:off x="9883150" y="3429000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4FCAB93-3B13-3C2F-6498-43082070A0C7}"/>
              </a:ext>
            </a:extLst>
          </p:cNvPr>
          <p:cNvCxnSpPr>
            <a:cxnSpLocks/>
          </p:cNvCxnSpPr>
          <p:nvPr/>
        </p:nvCxnSpPr>
        <p:spPr>
          <a:xfrm>
            <a:off x="9173819" y="4219748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09CDE85-8469-5086-1133-7C1DF981B7C6}"/>
              </a:ext>
            </a:extLst>
          </p:cNvPr>
          <p:cNvSpPr/>
          <p:nvPr/>
        </p:nvSpPr>
        <p:spPr>
          <a:xfrm>
            <a:off x="9304219" y="1646238"/>
            <a:ext cx="331457" cy="400283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53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A97E94-D2C1-FC04-77A5-F28FCC5C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504AD16-FAF4-328A-80F1-EA078E70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75" y="3495089"/>
            <a:ext cx="3029373" cy="2495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Buchsenleisten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Controller-Modul vorübergehend wieder entfernen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 err="1"/>
              <a:t>zytQuadrat</a:t>
            </a:r>
            <a:r>
              <a:rPr lang="de-DE" dirty="0"/>
              <a:t> Mini DIY v2.x - Bauanleitung v1.2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304219" y="1646238"/>
            <a:ext cx="331457" cy="400283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6803110" y="4743038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Controller-Modul während dem Lötvorgang gesteckt, damit die </a:t>
            </a:r>
            <a:r>
              <a:rPr lang="de-CH" sz="1400" dirty="0" err="1"/>
              <a:t>Buchsenleisten</a:t>
            </a:r>
            <a:r>
              <a:rPr lang="de-CH" sz="1400" dirty="0"/>
              <a:t> senkrecht zur Platine ausgerichtet sind.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B259F88-4C03-20DB-F557-18C1E569D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95090"/>
            <a:ext cx="3416176" cy="27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2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Breitbild</PresentationFormat>
  <Paragraphs>191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Bauanleitung v1.2</vt:lpstr>
      <vt:lpstr>Herzlichen Glückwunsch zur zytQuadrat Wortuhr!</vt:lpstr>
      <vt:lpstr>Lieferumfang</vt:lpstr>
      <vt:lpstr>Platine – LEDs D3~13</vt:lpstr>
      <vt:lpstr>Platine – LEDs D1~2 &amp; D14~15</vt:lpstr>
      <vt:lpstr>Platine – Phototransistor Q1~22</vt:lpstr>
      <vt:lpstr>Platine – Infrarotempfänger U1~22</vt:lpstr>
      <vt:lpstr>Platine – Controller U24</vt:lpstr>
      <vt:lpstr>Platine – Controller U24</vt:lpstr>
      <vt:lpstr>Platine – RTC U23</vt:lpstr>
      <vt:lpstr>Platine – BME280 U25</vt:lpstr>
      <vt:lpstr>Platine – USB-C Modul J1</vt:lpstr>
      <vt:lpstr>Platine – Hohlbuchse</vt:lpstr>
      <vt:lpstr>Platine – Kondensatoren C1~3</vt:lpstr>
      <vt:lpstr>Platine – Button S1~3</vt:lpstr>
      <vt:lpstr>Platine – Module U23/24/25 stecken</vt:lpstr>
      <vt:lpstr>Platine – fertig!</vt:lpstr>
      <vt:lpstr>Gehäuse – Gewindehülsen einpressen</vt:lpstr>
      <vt:lpstr>Bestückte Platine montieren</vt:lpstr>
      <vt:lpstr>Gehäuse – Magnete einpressen</vt:lpstr>
      <vt:lpstr>Funktionstest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(Gen. 2)</dc:title>
  <dc:creator>Manuel Bracher</dc:creator>
  <cp:lastModifiedBy>Manuel Bracher</cp:lastModifiedBy>
  <cp:revision>96</cp:revision>
  <dcterms:created xsi:type="dcterms:W3CDTF">2023-05-29T19:13:19Z</dcterms:created>
  <dcterms:modified xsi:type="dcterms:W3CDTF">2024-12-20T09:31:31Z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29e40-d600-47e8-8322-47939dd1a1f4_Enabled">
    <vt:lpwstr>true</vt:lpwstr>
  </property>
  <property fmtid="{D5CDD505-2E9C-101B-9397-08002B2CF9AE}" pid="3" name="MSIP_Label_cf829e40-d600-47e8-8322-47939dd1a1f4_SetDate">
    <vt:lpwstr>2023-05-29T19:16:58Z</vt:lpwstr>
  </property>
  <property fmtid="{D5CDD505-2E9C-101B-9397-08002B2CF9AE}" pid="4" name="MSIP_Label_cf829e40-d600-47e8-8322-47939dd1a1f4_Method">
    <vt:lpwstr>Standard</vt:lpwstr>
  </property>
  <property fmtid="{D5CDD505-2E9C-101B-9397-08002B2CF9AE}" pid="5" name="MSIP_Label_cf829e40-d600-47e8-8322-47939dd1a1f4_Name">
    <vt:lpwstr>Intern und Extern</vt:lpwstr>
  </property>
  <property fmtid="{D5CDD505-2E9C-101B-9397-08002B2CF9AE}" pid="6" name="MSIP_Label_cf829e40-d600-47e8-8322-47939dd1a1f4_SiteId">
    <vt:lpwstr>b3ecd04c-f585-441b-b9d9-3e66b9108e46</vt:lpwstr>
  </property>
  <property fmtid="{D5CDD505-2E9C-101B-9397-08002B2CF9AE}" pid="7" name="MSIP_Label_cf829e40-d600-47e8-8322-47939dd1a1f4_ActionId">
    <vt:lpwstr>38573a95-7e34-4e8f-acc1-457dc54975fd</vt:lpwstr>
  </property>
  <property fmtid="{D5CDD505-2E9C-101B-9397-08002B2CF9AE}" pid="8" name="MSIP_Label_cf829e40-d600-47e8-8322-47939dd1a1f4_ContentBits">
    <vt:lpwstr>0</vt:lpwstr>
  </property>
</Properties>
</file>